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1263" cy="10693400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DFF6"/>
    <a:srgbClr val="1665A1"/>
    <a:srgbClr val="4195D3"/>
    <a:srgbClr val="00557E"/>
    <a:srgbClr val="0B70B4"/>
    <a:srgbClr val="C2E3F3"/>
    <a:srgbClr val="0097D1"/>
    <a:srgbClr val="004F87"/>
    <a:srgbClr val="DCEBF5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4604" autoAdjust="0"/>
  </p:normalViewPr>
  <p:slideViewPr>
    <p:cSldViewPr showGuides="1">
      <p:cViewPr>
        <p:scale>
          <a:sx n="190" d="100"/>
          <a:sy n="190" d="100"/>
        </p:scale>
        <p:origin x="240" y="-3032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D037E-791F-444C-8AF3-7C4771748090}" type="datetimeFigureOut">
              <a:rPr lang="en-US" smtClean="0"/>
              <a:t>11/20/23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14F70-4EE7-45F2-AA30-364B39E64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61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14F70-4EE7-45F2-AA30-364B39E646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99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285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2pPr>
      <a:lvl3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3pPr>
      <a:lvl4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4pPr>
      <a:lvl5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5pPr>
      <a:lvl6pPr marL="4572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73063" indent="-373063" algn="l" defTabSz="995363" rtl="0" fontAlgn="base">
        <a:spcBef>
          <a:spcPct val="20000"/>
        </a:spcBef>
        <a:spcAft>
          <a:spcPct val="0"/>
        </a:spcAft>
        <a:buClr>
          <a:srgbClr val="56AEA4"/>
        </a:buClr>
        <a:buFont typeface="Arial" charset="0"/>
        <a:buChar char="+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11150" algn="l" defTabSz="995363" rtl="0" fontAlgn="base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244600" indent="-249238" algn="l" defTabSz="995363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743075" indent="-249238" algn="l" defTabSz="995363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399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5pPr>
      <a:lvl6pPr marL="26971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6pPr>
      <a:lvl7pPr marL="31543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7pPr>
      <a:lvl8pPr marL="36115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8pPr>
      <a:lvl9pPr marL="40687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03" name="AutoShape 55"/>
          <p:cNvCxnSpPr>
            <a:cxnSpLocks noChangeShapeType="1"/>
          </p:cNvCxnSpPr>
          <p:nvPr/>
        </p:nvCxnSpPr>
        <p:spPr bwMode="auto">
          <a:xfrm flipV="1">
            <a:off x="5904867" y="2790267"/>
            <a:ext cx="306000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0"/>
          <p:cNvSpPr>
            <a:spLocks noChangeArrowheads="1"/>
          </p:cNvSpPr>
          <p:nvPr/>
        </p:nvSpPr>
        <p:spPr bwMode="auto">
          <a:xfrm>
            <a:off x="0" y="1350336"/>
            <a:ext cx="1386000" cy="8640880"/>
          </a:xfrm>
          <a:prstGeom prst="rect">
            <a:avLst/>
          </a:prstGeom>
          <a:solidFill>
            <a:srgbClr val="C4DFF6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Rectangle 34"/>
          <p:cNvSpPr>
            <a:spLocks noChangeArrowheads="1"/>
          </p:cNvSpPr>
          <p:nvPr/>
        </p:nvSpPr>
        <p:spPr bwMode="auto">
          <a:xfrm>
            <a:off x="1" y="204618"/>
            <a:ext cx="7561262" cy="72000"/>
          </a:xfrm>
          <a:prstGeom prst="rect">
            <a:avLst/>
          </a:prstGeom>
          <a:solidFill>
            <a:srgbClr val="C4DFF6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4"/>
          <p:cNvSpPr>
            <a:spLocks noChangeArrowheads="1"/>
          </p:cNvSpPr>
          <p:nvPr/>
        </p:nvSpPr>
        <p:spPr bwMode="auto">
          <a:xfrm>
            <a:off x="1" y="269937"/>
            <a:ext cx="7561262" cy="269669"/>
          </a:xfrm>
          <a:prstGeom prst="rect">
            <a:avLst/>
          </a:prstGeom>
          <a:solidFill>
            <a:srgbClr val="4195D3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4"/>
          <p:cNvSpPr>
            <a:spLocks noChangeArrowheads="1"/>
          </p:cNvSpPr>
          <p:nvPr/>
        </p:nvSpPr>
        <p:spPr bwMode="auto">
          <a:xfrm>
            <a:off x="211" y="1007283"/>
            <a:ext cx="7561262" cy="414782"/>
          </a:xfrm>
          <a:prstGeom prst="rect">
            <a:avLst/>
          </a:prstGeom>
          <a:solidFill>
            <a:srgbClr val="1665A1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-794" y="1403846"/>
            <a:ext cx="7561263" cy="361950"/>
          </a:xfrm>
          <a:prstGeom prst="rect">
            <a:avLst/>
          </a:prstGeom>
          <a:solidFill>
            <a:srgbClr val="4195D3"/>
          </a:solidFill>
          <a:ln>
            <a:noFill/>
          </a:ln>
          <a:effectLst/>
        </p:spPr>
        <p:txBody>
          <a:bodyPr wrap="none" anchor="ctr"/>
          <a:lstStyle/>
          <a:p>
            <a:endParaRPr lang="en-AU">
              <a:solidFill>
                <a:srgbClr val="4195D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Text Box 49"/>
          <p:cNvSpPr txBox="1">
            <a:spLocks noChangeArrowheads="1"/>
          </p:cNvSpPr>
          <p:nvPr/>
        </p:nvSpPr>
        <p:spPr bwMode="auto">
          <a:xfrm>
            <a:off x="324594" y="1011503"/>
            <a:ext cx="24479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INVESTMENT LOGIC MAP</a:t>
            </a:r>
            <a:br>
              <a:rPr lang="en-AU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r>
              <a:rPr lang="en-AU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Initiative</a:t>
            </a:r>
          </a:p>
        </p:txBody>
      </p:sp>
      <p:sp>
        <p:nvSpPr>
          <p:cNvPr id="25" name="AutoShape 36"/>
          <p:cNvSpPr>
            <a:spLocks noChangeArrowheads="1"/>
          </p:cNvSpPr>
          <p:nvPr/>
        </p:nvSpPr>
        <p:spPr bwMode="auto">
          <a:xfrm rot="5400000">
            <a:off x="4674799" y="1539796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AutoShape 38"/>
          <p:cNvSpPr>
            <a:spLocks noChangeArrowheads="1"/>
          </p:cNvSpPr>
          <p:nvPr/>
        </p:nvSpPr>
        <p:spPr bwMode="auto">
          <a:xfrm rot="5400000">
            <a:off x="3356372" y="1539796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1826022" y="1477883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</p:txBody>
      </p:sp>
      <p:sp>
        <p:nvSpPr>
          <p:cNvPr id="28" name="Rectangle 43"/>
          <p:cNvSpPr>
            <a:spLocks noChangeArrowheads="1"/>
          </p:cNvSpPr>
          <p:nvPr/>
        </p:nvSpPr>
        <p:spPr bwMode="auto">
          <a:xfrm>
            <a:off x="6516935" y="1772233"/>
            <a:ext cx="33823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995363"/>
            <a:r>
              <a:rPr lang="en-AU" sz="9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ASSETS</a:t>
            </a:r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360200" y="1477883"/>
            <a:ext cx="11525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PROBLEM</a:t>
            </a:r>
          </a:p>
        </p:txBody>
      </p:sp>
      <p:sp>
        <p:nvSpPr>
          <p:cNvPr id="30" name="Rectangle 52"/>
          <p:cNvSpPr>
            <a:spLocks noChangeArrowheads="1"/>
          </p:cNvSpPr>
          <p:nvPr/>
        </p:nvSpPr>
        <p:spPr bwMode="auto">
          <a:xfrm>
            <a:off x="5191700" y="1772233"/>
            <a:ext cx="508152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995363"/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CHANGES</a:t>
            </a:r>
          </a:p>
        </p:txBody>
      </p:sp>
      <p:sp>
        <p:nvSpPr>
          <p:cNvPr id="31" name="Rectangle 53"/>
          <p:cNvSpPr>
            <a:spLocks noChangeArrowheads="1"/>
          </p:cNvSpPr>
          <p:nvPr/>
        </p:nvSpPr>
        <p:spPr bwMode="auto">
          <a:xfrm>
            <a:off x="3703778" y="1476767"/>
            <a:ext cx="83824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995363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RESPONSE</a:t>
            </a:r>
          </a:p>
        </p:txBody>
      </p:sp>
      <p:sp>
        <p:nvSpPr>
          <p:cNvPr id="32" name="AutoShape 38"/>
          <p:cNvSpPr>
            <a:spLocks noChangeArrowheads="1"/>
          </p:cNvSpPr>
          <p:nvPr/>
        </p:nvSpPr>
        <p:spPr bwMode="auto">
          <a:xfrm rot="5400000">
            <a:off x="1668545" y="1539796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auto">
          <a:xfrm>
            <a:off x="5313464" y="1477883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SOLUTION</a:t>
            </a:r>
          </a:p>
        </p:txBody>
      </p:sp>
      <p:sp>
        <p:nvSpPr>
          <p:cNvPr id="20" name="Right Triangle 19"/>
          <p:cNvSpPr/>
          <p:nvPr/>
        </p:nvSpPr>
        <p:spPr bwMode="auto">
          <a:xfrm rot="10800000">
            <a:off x="5699641" y="162125"/>
            <a:ext cx="1861410" cy="1800000"/>
          </a:xfrm>
          <a:prstGeom prst="rtTriangl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25126" y="496813"/>
            <a:ext cx="709249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Investment name</a:t>
            </a:r>
            <a:r>
              <a:rPr lang="en-US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AU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(title)</a:t>
            </a:r>
          </a:p>
          <a:p>
            <a:r>
              <a:rPr lang="en-AU" sz="12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Subtitle</a:t>
            </a:r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1935776" y="2070522"/>
            <a:ext cx="1440000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nn</a:t>
            </a:r>
            <a:r>
              <a:rPr lang="en-US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1: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  <a:endParaRPr lang="en-US" sz="1000" dirty="0">
              <a:solidFill>
                <a:srgbClr val="4195D3"/>
              </a:solidFill>
              <a:latin typeface="Calibri" pitchFamily="34" charset="0"/>
              <a:cs typeface="Calibri" pitchFamily="34" charset="0"/>
            </a:endParaRP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2: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252536" y="2070336"/>
            <a:ext cx="1439863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Problem cause and effect</a:t>
            </a:r>
          </a:p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3619153" y="2341191"/>
            <a:ext cx="1079500" cy="900112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Intervention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70" name="AutoShape 22"/>
          <p:cNvCxnSpPr>
            <a:cxnSpLocks noChangeShapeType="1"/>
            <a:stCxn id="2065" idx="3"/>
            <a:endCxn id="2064" idx="1"/>
          </p:cNvCxnSpPr>
          <p:nvPr/>
        </p:nvCxnSpPr>
        <p:spPr bwMode="auto">
          <a:xfrm>
            <a:off x="1692399" y="2790267"/>
            <a:ext cx="243377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71" name="AutoShape 23"/>
          <p:cNvCxnSpPr>
            <a:cxnSpLocks noChangeShapeType="1"/>
            <a:stCxn id="2064" idx="3"/>
            <a:endCxn id="2066" idx="1"/>
          </p:cNvCxnSpPr>
          <p:nvPr/>
        </p:nvCxnSpPr>
        <p:spPr bwMode="auto">
          <a:xfrm>
            <a:off x="3375776" y="2790453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75" name="AutoShape 27"/>
          <p:cNvSpPr>
            <a:spLocks noChangeArrowheads="1"/>
          </p:cNvSpPr>
          <p:nvPr/>
        </p:nvSpPr>
        <p:spPr bwMode="auto">
          <a:xfrm>
            <a:off x="6192899" y="2520392"/>
            <a:ext cx="972108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Assets needed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102" name="AutoShape 54"/>
          <p:cNvCxnSpPr>
            <a:cxnSpLocks noChangeShapeType="1"/>
            <a:stCxn id="2066" idx="3"/>
            <a:endCxn id="2067" idx="1"/>
          </p:cNvCxnSpPr>
          <p:nvPr/>
        </p:nvCxnSpPr>
        <p:spPr bwMode="auto">
          <a:xfrm flipV="1">
            <a:off x="4698653" y="2790453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" name="Group 1"/>
          <p:cNvGrpSpPr/>
          <p:nvPr/>
        </p:nvGrpSpPr>
        <p:grpSpPr>
          <a:xfrm>
            <a:off x="0" y="9991216"/>
            <a:ext cx="7561263" cy="575639"/>
            <a:chOff x="0" y="9917890"/>
            <a:chExt cx="7561263" cy="575639"/>
          </a:xfrm>
        </p:grpSpPr>
        <p:sp>
          <p:nvSpPr>
            <p:cNvPr id="17" name="Line 51"/>
            <p:cNvSpPr>
              <a:spLocks noChangeShapeType="1"/>
            </p:cNvSpPr>
            <p:nvPr/>
          </p:nvSpPr>
          <p:spPr bwMode="auto">
            <a:xfrm>
              <a:off x="0" y="9917890"/>
              <a:ext cx="7561263" cy="0"/>
            </a:xfrm>
            <a:prstGeom prst="line">
              <a:avLst/>
            </a:prstGeom>
            <a:noFill/>
            <a:ln w="9525">
              <a:solidFill>
                <a:srgbClr val="C4DFF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AU" sz="80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2" name="Rectangle 40"/>
            <p:cNvSpPr>
              <a:spLocks noChangeArrowheads="1"/>
            </p:cNvSpPr>
            <p:nvPr/>
          </p:nvSpPr>
          <p:spPr bwMode="auto">
            <a:xfrm>
              <a:off x="216581" y="9953894"/>
              <a:ext cx="1169419" cy="4329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9569" tIns="49785" rIns="99569" bIns="49785">
              <a:spAutoFit/>
            </a:bodyPr>
            <a:lstStyle/>
            <a:p>
              <a:pPr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Investor:</a:t>
              </a:r>
            </a:p>
            <a:p>
              <a:pPr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Facilitator:</a:t>
              </a:r>
            </a:p>
            <a:p>
              <a:pPr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Accredited Facilitator: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780631" y="9957998"/>
              <a:ext cx="972108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Version no:</a:t>
              </a:r>
            </a:p>
            <a:p>
              <a:pPr marL="0" marR="0" lvl="0" indent="0" algn="r" defTabSz="995363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AU" sz="8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Initial Workshop:</a:t>
              </a:r>
            </a:p>
            <a:p>
              <a:pPr lvl="0" algn="r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Last modified by:</a:t>
              </a:r>
            </a:p>
            <a:p>
              <a:pPr lvl="0" algn="r" defTabSz="995363">
                <a:lnSpc>
                  <a:spcPct val="90000"/>
                </a:lnSpc>
              </a:pPr>
              <a:r>
                <a:rPr lang="en-AU" sz="800" dirty="0">
                  <a:latin typeface="Calibri" pitchFamily="34" charset="0"/>
                  <a:cs typeface="Calibri" pitchFamily="34" charset="0"/>
                </a:rPr>
                <a:t>Template version:</a:t>
              </a:r>
            </a:p>
          </p:txBody>
        </p:sp>
        <p:sp>
          <p:nvSpPr>
            <p:cNvPr id="53" name="Rectangle 11"/>
            <p:cNvSpPr>
              <a:spLocks noChangeArrowheads="1"/>
            </p:cNvSpPr>
            <p:nvPr/>
          </p:nvSpPr>
          <p:spPr bwMode="auto">
            <a:xfrm>
              <a:off x="1368363" y="9953894"/>
              <a:ext cx="2382012" cy="4329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49785" rIns="99569" bIns="49785">
              <a:spAutoFit/>
            </a:bodyPr>
            <a:lstStyle/>
            <a:p>
              <a:pPr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firstname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 surname&gt;</a:t>
              </a:r>
            </a:p>
            <a:p>
              <a:pPr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firstname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 surname&gt;</a:t>
              </a:r>
            </a:p>
            <a:p>
              <a:pPr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Yes / No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752739" y="9957998"/>
              <a:ext cx="262829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&lt;e.g. 0.1, 1.0 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etc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&gt;</a:t>
              </a:r>
            </a:p>
            <a:p>
              <a:pPr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dd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/mm/yyyy&gt;</a:t>
              </a:r>
            </a:p>
            <a:p>
              <a:pPr lvl="0" defTabSz="995363">
                <a:lnSpc>
                  <a:spcPct val="90000"/>
                </a:lnSpc>
              </a:pP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&lt;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firstname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 surname </a:t>
              </a:r>
              <a:r>
                <a:rPr lang="en-AU" sz="800" dirty="0" err="1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dd</a:t>
              </a:r>
              <a:r>
                <a:rPr lang="en-AU" sz="800" dirty="0">
                  <a:solidFill>
                    <a:srgbClr val="1A181C"/>
                  </a:solidFill>
                  <a:latin typeface="Calibri" pitchFamily="34" charset="0"/>
                  <a:cs typeface="Calibri" pitchFamily="34" charset="0"/>
                </a:rPr>
                <a:t>/mm/yyyy &gt;</a:t>
              </a:r>
            </a:p>
            <a:p>
              <a:pPr defTabSz="995363">
                <a:lnSpc>
                  <a:spcPct val="90000"/>
                </a:lnSpc>
              </a:pPr>
              <a:r>
                <a:rPr lang="en-AU" sz="800" dirty="0">
                  <a:latin typeface="Calibri" pitchFamily="34" charset="0"/>
                  <a:cs typeface="Calibri" pitchFamily="34" charset="0"/>
                </a:rPr>
                <a:t>6.0</a:t>
              </a:r>
            </a:p>
          </p:txBody>
        </p:sp>
      </p:grpSp>
      <p:sp>
        <p:nvSpPr>
          <p:cNvPr id="34" name="Text Box 12"/>
          <p:cNvSpPr txBox="1">
            <a:spLocks noChangeArrowheads="1"/>
          </p:cNvSpPr>
          <p:nvPr/>
        </p:nvSpPr>
        <p:spPr bwMode="auto">
          <a:xfrm>
            <a:off x="325126" y="294734"/>
            <a:ext cx="575246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DEPARTMENT </a:t>
            </a:r>
            <a:r>
              <a:rPr lang="en-AU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NAME</a:t>
            </a: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4942030" y="2520578"/>
            <a:ext cx="972000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Changes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" name="AutoShape 55">
            <a:extLst>
              <a:ext uri="{FF2B5EF4-FFF2-40B4-BE49-F238E27FC236}">
                <a16:creationId xmlns:a16="http://schemas.microsoft.com/office/drawing/2014/main" id="{30A7D976-F931-BFA5-D529-933F7A24193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904867" y="5066630"/>
            <a:ext cx="306000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AutoShape 16">
            <a:extLst>
              <a:ext uri="{FF2B5EF4-FFF2-40B4-BE49-F238E27FC236}">
                <a16:creationId xmlns:a16="http://schemas.microsoft.com/office/drawing/2014/main" id="{2B1389AF-88F5-AE88-CD6F-EAA224758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776" y="4346885"/>
            <a:ext cx="1440000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nn</a:t>
            </a:r>
            <a:r>
              <a:rPr lang="en-US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1: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  <a:endParaRPr lang="en-US" sz="1000" dirty="0">
              <a:solidFill>
                <a:srgbClr val="4195D3"/>
              </a:solidFill>
              <a:latin typeface="Calibri" pitchFamily="34" charset="0"/>
              <a:cs typeface="Calibri" pitchFamily="34" charset="0"/>
            </a:endParaRP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2: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</a:p>
        </p:txBody>
      </p:sp>
      <p:sp>
        <p:nvSpPr>
          <p:cNvPr id="5" name="AutoShape 17">
            <a:extLst>
              <a:ext uri="{FF2B5EF4-FFF2-40B4-BE49-F238E27FC236}">
                <a16:creationId xmlns:a16="http://schemas.microsoft.com/office/drawing/2014/main" id="{F6109A12-3D5C-A926-6D9F-4C66FCB51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36" y="4346699"/>
            <a:ext cx="1439863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Problem cause and effect</a:t>
            </a:r>
          </a:p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6" name="AutoShape 18">
            <a:extLst>
              <a:ext uri="{FF2B5EF4-FFF2-40B4-BE49-F238E27FC236}">
                <a16:creationId xmlns:a16="http://schemas.microsoft.com/office/drawing/2014/main" id="{E1B851F9-9994-3624-8A5E-1031EAC38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153" y="4617554"/>
            <a:ext cx="1079500" cy="900112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Intervention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" name="AutoShape 22">
            <a:extLst>
              <a:ext uri="{FF2B5EF4-FFF2-40B4-BE49-F238E27FC236}">
                <a16:creationId xmlns:a16="http://schemas.microsoft.com/office/drawing/2014/main" id="{57D8B2DF-F5E3-48D5-C3AD-F41901E80FBC}"/>
              </a:ext>
            </a:extLst>
          </p:cNvPr>
          <p:cNvCxnSpPr>
            <a:cxnSpLocks noChangeShapeType="1"/>
            <a:stCxn id="5" idx="3"/>
            <a:endCxn id="4" idx="1"/>
          </p:cNvCxnSpPr>
          <p:nvPr/>
        </p:nvCxnSpPr>
        <p:spPr bwMode="auto">
          <a:xfrm>
            <a:off x="1692399" y="5066630"/>
            <a:ext cx="243377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AutoShape 23">
            <a:extLst>
              <a:ext uri="{FF2B5EF4-FFF2-40B4-BE49-F238E27FC236}">
                <a16:creationId xmlns:a16="http://schemas.microsoft.com/office/drawing/2014/main" id="{28A9B53F-3609-72EE-45C0-132674F1CFE2}"/>
              </a:ext>
            </a:extLst>
          </p:cNvPr>
          <p:cNvCxnSpPr>
            <a:cxnSpLocks noChangeShapeType="1"/>
            <a:stCxn id="4" idx="3"/>
            <a:endCxn id="6" idx="1"/>
          </p:cNvCxnSpPr>
          <p:nvPr/>
        </p:nvCxnSpPr>
        <p:spPr bwMode="auto">
          <a:xfrm>
            <a:off x="3375776" y="5066816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AutoShape 27">
            <a:extLst>
              <a:ext uri="{FF2B5EF4-FFF2-40B4-BE49-F238E27FC236}">
                <a16:creationId xmlns:a16="http://schemas.microsoft.com/office/drawing/2014/main" id="{0382999B-5760-5B74-83C6-56DC18CFA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899" y="4796755"/>
            <a:ext cx="972108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Assets needed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" name="AutoShape 54">
            <a:extLst>
              <a:ext uri="{FF2B5EF4-FFF2-40B4-BE49-F238E27FC236}">
                <a16:creationId xmlns:a16="http://schemas.microsoft.com/office/drawing/2014/main" id="{AFBB64A5-4286-437A-DB39-AA5BA1F001AC}"/>
              </a:ext>
            </a:extLst>
          </p:cNvPr>
          <p:cNvCxnSpPr>
            <a:cxnSpLocks noChangeShapeType="1"/>
            <a:stCxn id="6" idx="3"/>
            <a:endCxn id="11" idx="1"/>
          </p:cNvCxnSpPr>
          <p:nvPr/>
        </p:nvCxnSpPr>
        <p:spPr bwMode="auto">
          <a:xfrm flipV="1">
            <a:off x="4698653" y="5066816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AutoShape 19">
            <a:extLst>
              <a:ext uri="{FF2B5EF4-FFF2-40B4-BE49-F238E27FC236}">
                <a16:creationId xmlns:a16="http://schemas.microsoft.com/office/drawing/2014/main" id="{0B570DC0-BEA8-87E9-FD03-DE942189D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2030" y="4796941"/>
            <a:ext cx="972000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Changes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2" name="AutoShape 55">
            <a:extLst>
              <a:ext uri="{FF2B5EF4-FFF2-40B4-BE49-F238E27FC236}">
                <a16:creationId xmlns:a16="http://schemas.microsoft.com/office/drawing/2014/main" id="{1DEBF55C-412C-E508-994C-987E22748D8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904867" y="7353212"/>
            <a:ext cx="306000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AutoShape 16">
            <a:extLst>
              <a:ext uri="{FF2B5EF4-FFF2-40B4-BE49-F238E27FC236}">
                <a16:creationId xmlns:a16="http://schemas.microsoft.com/office/drawing/2014/main" id="{417B4DE9-DEA5-9C69-A832-06D90D121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776" y="6633467"/>
            <a:ext cx="1440000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nn</a:t>
            </a:r>
            <a:r>
              <a:rPr lang="en-US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1: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  <a:endParaRPr lang="en-US" sz="1000" dirty="0">
              <a:solidFill>
                <a:srgbClr val="4195D3"/>
              </a:solidFill>
              <a:latin typeface="Calibri" pitchFamily="34" charset="0"/>
              <a:cs typeface="Calibri" pitchFamily="34" charset="0"/>
            </a:endParaRP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2: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</a:p>
        </p:txBody>
      </p:sp>
      <p:sp>
        <p:nvSpPr>
          <p:cNvPr id="14" name="AutoShape 17">
            <a:extLst>
              <a:ext uri="{FF2B5EF4-FFF2-40B4-BE49-F238E27FC236}">
                <a16:creationId xmlns:a16="http://schemas.microsoft.com/office/drawing/2014/main" id="{D372D08B-57F7-5151-FE58-93505CB91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36" y="6633281"/>
            <a:ext cx="1439863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Problem cause and effect</a:t>
            </a:r>
          </a:p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36" name="AutoShape 18">
            <a:extLst>
              <a:ext uri="{FF2B5EF4-FFF2-40B4-BE49-F238E27FC236}">
                <a16:creationId xmlns:a16="http://schemas.microsoft.com/office/drawing/2014/main" id="{D41BDE02-EF77-4CFB-4B5D-FFF924ADB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153" y="6904136"/>
            <a:ext cx="1079500" cy="900112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Intervention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7" name="AutoShape 22">
            <a:extLst>
              <a:ext uri="{FF2B5EF4-FFF2-40B4-BE49-F238E27FC236}">
                <a16:creationId xmlns:a16="http://schemas.microsoft.com/office/drawing/2014/main" id="{B0855F96-D291-FA75-F4F4-BB97B8A4FF75}"/>
              </a:ext>
            </a:extLst>
          </p:cNvPr>
          <p:cNvCxnSpPr>
            <a:cxnSpLocks noChangeShapeType="1"/>
            <a:stCxn id="14" idx="3"/>
            <a:endCxn id="13" idx="1"/>
          </p:cNvCxnSpPr>
          <p:nvPr/>
        </p:nvCxnSpPr>
        <p:spPr bwMode="auto">
          <a:xfrm>
            <a:off x="1692399" y="7353212"/>
            <a:ext cx="243377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AutoShape 23">
            <a:extLst>
              <a:ext uri="{FF2B5EF4-FFF2-40B4-BE49-F238E27FC236}">
                <a16:creationId xmlns:a16="http://schemas.microsoft.com/office/drawing/2014/main" id="{42A71FDB-1857-28FA-6EAE-550529FCAFC7}"/>
              </a:ext>
            </a:extLst>
          </p:cNvPr>
          <p:cNvCxnSpPr>
            <a:cxnSpLocks noChangeShapeType="1"/>
            <a:stCxn id="13" idx="3"/>
            <a:endCxn id="36" idx="1"/>
          </p:cNvCxnSpPr>
          <p:nvPr/>
        </p:nvCxnSpPr>
        <p:spPr bwMode="auto">
          <a:xfrm>
            <a:off x="3375776" y="7353398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AutoShape 27">
            <a:extLst>
              <a:ext uri="{FF2B5EF4-FFF2-40B4-BE49-F238E27FC236}">
                <a16:creationId xmlns:a16="http://schemas.microsoft.com/office/drawing/2014/main" id="{9D4576A3-E780-1BE1-F8AE-B9C62EAC37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899" y="7083337"/>
            <a:ext cx="972108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Assets needed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0" name="AutoShape 54">
            <a:extLst>
              <a:ext uri="{FF2B5EF4-FFF2-40B4-BE49-F238E27FC236}">
                <a16:creationId xmlns:a16="http://schemas.microsoft.com/office/drawing/2014/main" id="{740ACA27-3CCB-EC1C-09E3-B25D64A36C13}"/>
              </a:ext>
            </a:extLst>
          </p:cNvPr>
          <p:cNvCxnSpPr>
            <a:cxnSpLocks noChangeShapeType="1"/>
            <a:stCxn id="36" idx="3"/>
            <a:endCxn id="41" idx="1"/>
          </p:cNvCxnSpPr>
          <p:nvPr/>
        </p:nvCxnSpPr>
        <p:spPr bwMode="auto">
          <a:xfrm flipV="1">
            <a:off x="4698653" y="7353398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AutoShape 19">
            <a:extLst>
              <a:ext uri="{FF2B5EF4-FFF2-40B4-BE49-F238E27FC236}">
                <a16:creationId xmlns:a16="http://schemas.microsoft.com/office/drawing/2014/main" id="{E187B1EF-627D-186C-2C2E-DBF3E400D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2030" y="7083523"/>
            <a:ext cx="972000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Changes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2" name="AutoShape 55">
            <a:extLst>
              <a:ext uri="{FF2B5EF4-FFF2-40B4-BE49-F238E27FC236}">
                <a16:creationId xmlns:a16="http://schemas.microsoft.com/office/drawing/2014/main" id="{9090C816-AFA2-A120-A706-2CC91BC4A54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904867" y="9235670"/>
            <a:ext cx="306000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AutoShape 16">
            <a:extLst>
              <a:ext uri="{FF2B5EF4-FFF2-40B4-BE49-F238E27FC236}">
                <a16:creationId xmlns:a16="http://schemas.microsoft.com/office/drawing/2014/main" id="{0B307B8D-BECD-E21E-B5E4-A5937C21C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776" y="8515925"/>
            <a:ext cx="1440000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nn</a:t>
            </a:r>
            <a:r>
              <a:rPr lang="en-US" sz="11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1: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  <a:endParaRPr lang="en-US" sz="1000" dirty="0">
              <a:solidFill>
                <a:srgbClr val="4195D3"/>
              </a:solidFill>
              <a:latin typeface="Calibri" pitchFamily="34" charset="0"/>
              <a:cs typeface="Calibri" pitchFamily="34" charset="0"/>
            </a:endParaRPr>
          </a:p>
          <a:p>
            <a:pPr defTabSz="995363"/>
            <a:r>
              <a:rPr lang="en-US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KPI 2: </a:t>
            </a:r>
            <a:r>
              <a:rPr lang="en-AU" sz="10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...</a:t>
            </a:r>
          </a:p>
        </p:txBody>
      </p:sp>
      <p:sp>
        <p:nvSpPr>
          <p:cNvPr id="44" name="AutoShape 17">
            <a:extLst>
              <a:ext uri="{FF2B5EF4-FFF2-40B4-BE49-F238E27FC236}">
                <a16:creationId xmlns:a16="http://schemas.microsoft.com/office/drawing/2014/main" id="{99B58480-0D5D-0969-5F24-1B1C40B4B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36" y="8515739"/>
            <a:ext cx="1439863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Problem cause and effect</a:t>
            </a:r>
          </a:p>
          <a:p>
            <a:pPr algn="ctr" defTabSz="995363"/>
            <a:r>
              <a:rPr lang="en-AU" sz="1200" dirty="0"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45" name="AutoShape 18">
            <a:extLst>
              <a:ext uri="{FF2B5EF4-FFF2-40B4-BE49-F238E27FC236}">
                <a16:creationId xmlns:a16="http://schemas.microsoft.com/office/drawing/2014/main" id="{05D3F946-57D5-10D2-198A-FCBEE9A52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153" y="8786594"/>
            <a:ext cx="1079500" cy="900112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Intervention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6" name="AutoShape 22">
            <a:extLst>
              <a:ext uri="{FF2B5EF4-FFF2-40B4-BE49-F238E27FC236}">
                <a16:creationId xmlns:a16="http://schemas.microsoft.com/office/drawing/2014/main" id="{6AF1DC69-E2C0-F954-C7FD-A51E2D06EF1C}"/>
              </a:ext>
            </a:extLst>
          </p:cNvPr>
          <p:cNvCxnSpPr>
            <a:cxnSpLocks noChangeShapeType="1"/>
            <a:stCxn id="44" idx="3"/>
            <a:endCxn id="43" idx="1"/>
          </p:cNvCxnSpPr>
          <p:nvPr/>
        </p:nvCxnSpPr>
        <p:spPr bwMode="auto">
          <a:xfrm>
            <a:off x="1692399" y="9235670"/>
            <a:ext cx="243377" cy="186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AutoShape 23">
            <a:extLst>
              <a:ext uri="{FF2B5EF4-FFF2-40B4-BE49-F238E27FC236}">
                <a16:creationId xmlns:a16="http://schemas.microsoft.com/office/drawing/2014/main" id="{5EFD9159-1BB5-0FDA-9D5F-C8A03F39AD34}"/>
              </a:ext>
            </a:extLst>
          </p:cNvPr>
          <p:cNvCxnSpPr>
            <a:cxnSpLocks noChangeShapeType="1"/>
            <a:stCxn id="43" idx="3"/>
            <a:endCxn id="45" idx="1"/>
          </p:cNvCxnSpPr>
          <p:nvPr/>
        </p:nvCxnSpPr>
        <p:spPr bwMode="auto">
          <a:xfrm>
            <a:off x="3375776" y="9235856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AutoShape 27">
            <a:extLst>
              <a:ext uri="{FF2B5EF4-FFF2-40B4-BE49-F238E27FC236}">
                <a16:creationId xmlns:a16="http://schemas.microsoft.com/office/drawing/2014/main" id="{AA546E85-8CAB-A5AE-B552-FF168FCF5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899" y="8965795"/>
            <a:ext cx="972108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Assets needed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9" name="AutoShape 54">
            <a:extLst>
              <a:ext uri="{FF2B5EF4-FFF2-40B4-BE49-F238E27FC236}">
                <a16:creationId xmlns:a16="http://schemas.microsoft.com/office/drawing/2014/main" id="{5D37DD2F-8828-9BF4-6940-457360099A3C}"/>
              </a:ext>
            </a:extLst>
          </p:cNvPr>
          <p:cNvCxnSpPr>
            <a:cxnSpLocks noChangeShapeType="1"/>
            <a:stCxn id="45" idx="3"/>
            <a:endCxn id="50" idx="1"/>
          </p:cNvCxnSpPr>
          <p:nvPr/>
        </p:nvCxnSpPr>
        <p:spPr bwMode="auto">
          <a:xfrm flipV="1">
            <a:off x="4698653" y="9235856"/>
            <a:ext cx="243377" cy="794"/>
          </a:xfrm>
          <a:prstGeom prst="straightConnector1">
            <a:avLst/>
          </a:prstGeom>
          <a:noFill/>
          <a:ln w="19050">
            <a:solidFill>
              <a:srgbClr val="1665A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" name="AutoShape 19">
            <a:extLst>
              <a:ext uri="{FF2B5EF4-FFF2-40B4-BE49-F238E27FC236}">
                <a16:creationId xmlns:a16="http://schemas.microsoft.com/office/drawing/2014/main" id="{87E04EE8-0272-6FAD-5F2F-31F292D19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2030" y="8965981"/>
            <a:ext cx="972000" cy="53975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1665A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Changes</a:t>
            </a:r>
            <a:endParaRPr lang="en-AU" sz="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IMS Individual Investment">
      <a:dk1>
        <a:srgbClr val="000000"/>
      </a:dk1>
      <a:lt1>
        <a:srgbClr val="FFFFFF"/>
      </a:lt1>
      <a:dk2>
        <a:srgbClr val="4195D3"/>
      </a:dk2>
      <a:lt2>
        <a:srgbClr val="FFFFFF"/>
      </a:lt2>
      <a:accent1>
        <a:srgbClr val="1665A1"/>
      </a:accent1>
      <a:accent2>
        <a:srgbClr val="00557E"/>
      </a:accent2>
      <a:accent3>
        <a:srgbClr val="4195D3"/>
      </a:accent3>
      <a:accent4>
        <a:srgbClr val="C4DFF6"/>
      </a:accent4>
      <a:accent5>
        <a:srgbClr val="DAEDEF"/>
      </a:accent5>
      <a:accent6>
        <a:srgbClr val="FFFFFF"/>
      </a:accent6>
      <a:hlink>
        <a:srgbClr val="FFFFFF"/>
      </a:hlink>
      <a:folHlink>
        <a:srgbClr val="1665A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170</Words>
  <Application>Microsoft Macintosh PowerPoint</Application>
  <PresentationFormat>Custom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2017-03-14T10:21:18Z</cp:lastPrinted>
  <dcterms:created xsi:type="dcterms:W3CDTF">2012-08-27T04:40:55Z</dcterms:created>
  <dcterms:modified xsi:type="dcterms:W3CDTF">2023-11-20T01:09:28Z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db926474-ce63-4576-836b-dce292aaa44e</vt:lpwstr>
  </property>
  <property fmtid="{D5CDD505-2E9C-101B-9397-08002B2CF9AE}" pid="3" name="PSPFClassification">
    <vt:lpwstr>Do Not Mark</vt:lpwstr>
  </property>
</Properties>
</file>